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Montserrat"/>
      <p:regular r:id="rId13"/>
      <p:bold r:id="rId14"/>
      <p:italic r:id="rId15"/>
      <p:boldItalic r:id="rId16"/>
    </p:embeddedFont>
    <p:embeddedFont>
      <p:font typeface="Montserrat Medium"/>
      <p:regular r:id="rId17"/>
      <p:bold r:id="rId18"/>
      <p:italic r:id="rId19"/>
      <p:boldItalic r:id="rId20"/>
    </p:embeddedFont>
    <p:embeddedFont>
      <p:font typeface="Montserrat ExtraBold"/>
      <p:bold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Medium-boldItalic.fntdata"/><Relationship Id="rId22" Type="http://schemas.openxmlformats.org/officeDocument/2006/relationships/font" Target="fonts/MontserratExtraBold-boldItalic.fntdata"/><Relationship Id="rId21" Type="http://schemas.openxmlformats.org/officeDocument/2006/relationships/font" Target="fonts/MontserratExtra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regular.fntdata"/><Relationship Id="rId12" Type="http://schemas.openxmlformats.org/officeDocument/2006/relationships/slide" Target="slides/slide8.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MontserratMedium-regular.fntdata"/><Relationship Id="rId16" Type="http://schemas.openxmlformats.org/officeDocument/2006/relationships/font" Target="fonts/Montserrat-boldItalic.fntdata"/><Relationship Id="rId19" Type="http://schemas.openxmlformats.org/officeDocument/2006/relationships/font" Target="fonts/MontserratMedium-italic.fntdata"/><Relationship Id="rId18" Type="http://schemas.openxmlformats.org/officeDocument/2006/relationships/font" Target="fonts/Montserrat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ee03567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5ee03567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 is very similar to cloud in the sense, it’s also for offloading compute but it runs applications close to where data is generated, like on devices or local servers. This reduces the need to send data to distant cloud servers, cutting down latency and bandwidth usage. It's ideal for real-time or bandwidth-sensitive tasks. It also considers security concerns.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(say it out load)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Edge computing resources differ in capability, but users often have little visibility into what's available. Performance, latency, and power efficiency can vary significantly across edge clusters. Without clear benchmarks, it's hard to choose the right platform or optimize application deployment. Like for example, there could be clusters nearby that have compute </a:t>
            </a:r>
            <a:r>
              <a:rPr lang="en"/>
              <a:t>resources</a:t>
            </a:r>
            <a:r>
              <a:rPr lang="en"/>
              <a:t> like a </a:t>
            </a:r>
            <a:r>
              <a:rPr lang="en"/>
              <a:t>raspberry</a:t>
            </a:r>
            <a:r>
              <a:rPr lang="en"/>
              <a:t> pi or it could be all the way up to a massive server.</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090a7a40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6090a7a4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in the case of benchmarking the </a:t>
            </a:r>
            <a:r>
              <a:rPr lang="en"/>
              <a:t>performance</a:t>
            </a:r>
            <a:r>
              <a:rPr lang="en"/>
              <a:t> of gpus, there is a </a:t>
            </a:r>
            <a:r>
              <a:rPr lang="en"/>
              <a:t>specific</a:t>
            </a:r>
            <a:r>
              <a:rPr lang="en"/>
              <a:t> factor of ray tracing at 4k ultra (fps). So we have a very good estimates of what to expect of each gpu when it comes to gaming related to this sector.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6090a7a4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6090a7a4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image, it easier to understand why there is need for a benchmarks for edge computing platforms. Because there are so many factors to consider and </a:t>
            </a:r>
            <a:r>
              <a:rPr lang="en"/>
              <a:t>prioritize</a:t>
            </a:r>
            <a:r>
              <a:rPr lang="en"/>
              <a:t>, </a:t>
            </a:r>
            <a:r>
              <a:rPr lang="en"/>
              <a:t>creating</a:t>
            </a:r>
            <a:r>
              <a:rPr lang="en"/>
              <a:t> </a:t>
            </a:r>
            <a:r>
              <a:rPr lang="en"/>
              <a:t>specific</a:t>
            </a:r>
            <a:r>
              <a:rPr lang="en"/>
              <a:t> benchmark for each cluster, let’s say we take an image of a cat, and I’m not really sure if that’s a cat so when I sent a classification request to edge, I don’t really care about the </a:t>
            </a:r>
            <a:r>
              <a:rPr lang="en"/>
              <a:t>latency</a:t>
            </a:r>
            <a:r>
              <a:rPr lang="en"/>
              <a:t>, or I don’t really care more about the energy consumption for the hardware used vs the quality of service for my response. Having these benchmarks will help the scheduler assign the correct requests to the accurate clusters. So </a:t>
            </a:r>
            <a:r>
              <a:rPr lang="en"/>
              <a:t>that</a:t>
            </a:r>
            <a:r>
              <a:rPr lang="en"/>
              <a:t>’s why this project is very </a:t>
            </a:r>
            <a:r>
              <a:rPr lang="en"/>
              <a:t>interesting</a:t>
            </a:r>
            <a:r>
              <a:rPr lang="en"/>
              <a:t> and pretty </a:t>
            </a:r>
            <a:r>
              <a:rPr lang="en"/>
              <a:t>essential.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ee03567e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5ee03567e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5G Edge Cloud</a:t>
            </a:r>
            <a:endParaRPr/>
          </a:p>
        </p:txBody>
      </p:sp>
      <p:cxnSp>
        <p:nvCxnSpPr>
          <p:cNvPr id="159" name="Google Shape;159;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165" name="Google Shape;165;p37"/>
          <p:cNvSpPr txBox="1"/>
          <p:nvPr>
            <p:ph idx="1" type="body"/>
          </p:nvPr>
        </p:nvSpPr>
        <p:spPr>
          <a:xfrm>
            <a:off x="2047288" y="3714663"/>
            <a:ext cx="1605300" cy="42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Rahul Rajkumar</a:t>
            </a:r>
            <a:endParaRPr/>
          </a:p>
        </p:txBody>
      </p:sp>
      <p:cxnSp>
        <p:nvCxnSpPr>
          <p:cNvPr id="166" name="Google Shape;166;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67" name="Google Shape;167;p37"/>
          <p:cNvPicPr preferRelativeResize="0"/>
          <p:nvPr/>
        </p:nvPicPr>
        <p:blipFill>
          <a:blip r:embed="rId3">
            <a:alphaModFix/>
          </a:blip>
          <a:stretch>
            <a:fillRect/>
          </a:stretch>
        </p:blipFill>
        <p:spPr>
          <a:xfrm>
            <a:off x="4804100" y="1100387"/>
            <a:ext cx="2456024" cy="2455977"/>
          </a:xfrm>
          <a:prstGeom prst="rect">
            <a:avLst/>
          </a:prstGeom>
          <a:noFill/>
          <a:ln>
            <a:noFill/>
          </a:ln>
        </p:spPr>
      </p:pic>
      <p:pic>
        <p:nvPicPr>
          <p:cNvPr id="168" name="Google Shape;168;p37"/>
          <p:cNvPicPr preferRelativeResize="0"/>
          <p:nvPr/>
        </p:nvPicPr>
        <p:blipFill>
          <a:blip r:embed="rId4">
            <a:alphaModFix/>
          </a:blip>
          <a:stretch>
            <a:fillRect/>
          </a:stretch>
        </p:blipFill>
        <p:spPr>
          <a:xfrm>
            <a:off x="1621913" y="1100386"/>
            <a:ext cx="2456025" cy="2456025"/>
          </a:xfrm>
          <a:prstGeom prst="rect">
            <a:avLst/>
          </a:prstGeom>
          <a:noFill/>
          <a:ln>
            <a:noFill/>
          </a:ln>
        </p:spPr>
      </p:pic>
      <p:sp>
        <p:nvSpPr>
          <p:cNvPr id="169" name="Google Shape;169;p37"/>
          <p:cNvSpPr txBox="1"/>
          <p:nvPr>
            <p:ph idx="1" type="body"/>
          </p:nvPr>
        </p:nvSpPr>
        <p:spPr>
          <a:xfrm>
            <a:off x="5229450" y="3676563"/>
            <a:ext cx="1605300" cy="42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Andrew Michael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a:t>
            </a:r>
            <a:endParaRPr>
              <a:solidFill>
                <a:schemeClr val="accent1"/>
              </a:solidFill>
            </a:endParaRPr>
          </a:p>
        </p:txBody>
      </p:sp>
      <p:sp>
        <p:nvSpPr>
          <p:cNvPr id="175" name="Google Shape;175;p38"/>
          <p:cNvSpPr txBox="1"/>
          <p:nvPr>
            <p:ph idx="1" type="body"/>
          </p:nvPr>
        </p:nvSpPr>
        <p:spPr>
          <a:xfrm>
            <a:off x="917000" y="1225100"/>
            <a:ext cx="2981400" cy="1378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Computing done through nearby data sources</a:t>
            </a:r>
            <a:endParaRPr sz="1600"/>
          </a:p>
          <a:p>
            <a:pPr indent="-330200" lvl="0" marL="457200" rtl="0" algn="l">
              <a:lnSpc>
                <a:spcPct val="150000"/>
              </a:lnSpc>
              <a:spcBef>
                <a:spcPts val="0"/>
              </a:spcBef>
              <a:spcAft>
                <a:spcPts val="0"/>
              </a:spcAft>
              <a:buSzPts val="1600"/>
              <a:buChar char="-"/>
            </a:pPr>
            <a:r>
              <a:rPr lang="en" sz="1600"/>
              <a:t>Reduces need for cloud trips </a:t>
            </a:r>
            <a:endParaRPr sz="1600"/>
          </a:p>
        </p:txBody>
      </p:sp>
      <p:cxnSp>
        <p:nvCxnSpPr>
          <p:cNvPr id="176" name="Google Shape;176;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77" name="Google Shape;177;p38"/>
          <p:cNvPicPr preferRelativeResize="0"/>
          <p:nvPr/>
        </p:nvPicPr>
        <p:blipFill rotWithShape="1">
          <a:blip r:embed="rId3">
            <a:alphaModFix/>
          </a:blip>
          <a:srcRect b="0" l="0" r="0" t="10578"/>
          <a:stretch/>
        </p:blipFill>
        <p:spPr>
          <a:xfrm>
            <a:off x="3789200" y="1336075"/>
            <a:ext cx="5039926" cy="3184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9"/>
          <p:cNvSpPr txBox="1"/>
          <p:nvPr>
            <p:ph type="ctrTitle"/>
          </p:nvPr>
        </p:nvSpPr>
        <p:spPr>
          <a:xfrm>
            <a:off x="498450" y="1701150"/>
            <a:ext cx="8147100" cy="17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 Finding Benchmarks for Edge Computing Platforms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why?</a:t>
            </a:r>
            <a:endParaRPr>
              <a:solidFill>
                <a:schemeClr val="accent1"/>
              </a:solidFill>
            </a:endParaRPr>
          </a:p>
        </p:txBody>
      </p:sp>
      <p:sp>
        <p:nvSpPr>
          <p:cNvPr id="188" name="Google Shape;188;p40"/>
          <p:cNvSpPr txBox="1"/>
          <p:nvPr>
            <p:ph idx="1" type="body"/>
          </p:nvPr>
        </p:nvSpPr>
        <p:spPr>
          <a:xfrm>
            <a:off x="938500" y="1336075"/>
            <a:ext cx="2981400" cy="1378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Edge compute availability is vague</a:t>
            </a:r>
            <a:endParaRPr sz="1600"/>
          </a:p>
          <a:p>
            <a:pPr indent="-330200" lvl="0" marL="457200" rtl="0" algn="l">
              <a:lnSpc>
                <a:spcPct val="150000"/>
              </a:lnSpc>
              <a:spcBef>
                <a:spcPts val="0"/>
              </a:spcBef>
              <a:spcAft>
                <a:spcPts val="0"/>
              </a:spcAft>
              <a:buSzPts val="1600"/>
              <a:buChar char="-"/>
            </a:pPr>
            <a:r>
              <a:rPr lang="en" sz="1600"/>
              <a:t>Performance varies across clusters</a:t>
            </a:r>
            <a:endParaRPr sz="1600"/>
          </a:p>
          <a:p>
            <a:pPr indent="-330200" lvl="0" marL="457200" rtl="0" algn="l">
              <a:lnSpc>
                <a:spcPct val="150000"/>
              </a:lnSpc>
              <a:spcBef>
                <a:spcPts val="0"/>
              </a:spcBef>
              <a:spcAft>
                <a:spcPts val="0"/>
              </a:spcAft>
              <a:buSzPts val="1600"/>
              <a:buChar char="-"/>
            </a:pPr>
            <a:r>
              <a:rPr lang="en" sz="1600"/>
              <a:t>Consumers </a:t>
            </a:r>
            <a:r>
              <a:rPr lang="en" sz="1600"/>
              <a:t>lack clear benchmarks</a:t>
            </a:r>
            <a:endParaRPr/>
          </a:p>
        </p:txBody>
      </p:sp>
      <p:cxnSp>
        <p:nvCxnSpPr>
          <p:cNvPr id="189" name="Google Shape;189;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0" name="Google Shape;190;p40"/>
          <p:cNvPicPr preferRelativeResize="0"/>
          <p:nvPr/>
        </p:nvPicPr>
        <p:blipFill>
          <a:blip r:embed="rId3">
            <a:alphaModFix/>
          </a:blip>
          <a:stretch>
            <a:fillRect/>
          </a:stretch>
        </p:blipFill>
        <p:spPr>
          <a:xfrm>
            <a:off x="3919899" y="734600"/>
            <a:ext cx="4998675" cy="3674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cxnSp>
        <p:nvCxnSpPr>
          <p:cNvPr id="195" name="Google Shape;195;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6" name="Google Shape;196;p41"/>
          <p:cNvPicPr preferRelativeResize="0"/>
          <p:nvPr/>
        </p:nvPicPr>
        <p:blipFill>
          <a:blip r:embed="rId3">
            <a:alphaModFix/>
          </a:blip>
          <a:stretch>
            <a:fillRect/>
          </a:stretch>
        </p:blipFill>
        <p:spPr>
          <a:xfrm>
            <a:off x="646275" y="354124"/>
            <a:ext cx="7722425" cy="434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cxnSp>
        <p:nvCxnSpPr>
          <p:cNvPr id="201" name="Google Shape;201;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02" name="Google Shape;202;p42"/>
          <p:cNvPicPr preferRelativeResize="0"/>
          <p:nvPr/>
        </p:nvPicPr>
        <p:blipFill>
          <a:blip r:embed="rId3">
            <a:alphaModFix/>
          </a:blip>
          <a:stretch>
            <a:fillRect/>
          </a:stretch>
        </p:blipFill>
        <p:spPr>
          <a:xfrm>
            <a:off x="1376975" y="207646"/>
            <a:ext cx="6587426" cy="447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 Plans</a:t>
            </a:r>
            <a:endParaRPr>
              <a:solidFill>
                <a:schemeClr val="accent1"/>
              </a:solidFill>
            </a:endParaRPr>
          </a:p>
        </p:txBody>
      </p:sp>
      <p:sp>
        <p:nvSpPr>
          <p:cNvPr id="208" name="Google Shape;208;p43"/>
          <p:cNvSpPr txBox="1"/>
          <p:nvPr>
            <p:ph idx="1" type="body"/>
          </p:nvPr>
        </p:nvSpPr>
        <p:spPr>
          <a:xfrm>
            <a:off x="938500" y="1336075"/>
            <a:ext cx="5529900" cy="1378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Digest and </a:t>
            </a:r>
            <a:r>
              <a:rPr lang="en" sz="1600"/>
              <a:t>implement</a:t>
            </a:r>
            <a:r>
              <a:rPr lang="en" sz="1600"/>
              <a:t> current research related benchmarks </a:t>
            </a:r>
            <a:r>
              <a:rPr lang="en" sz="1600"/>
              <a:t>corresponding</a:t>
            </a:r>
            <a:r>
              <a:rPr lang="en" sz="1600"/>
              <a:t> to Edge Platforms</a:t>
            </a:r>
            <a:endParaRPr sz="1600"/>
          </a:p>
          <a:p>
            <a:pPr indent="-330200" lvl="0" marL="457200" rtl="0" algn="l">
              <a:lnSpc>
                <a:spcPct val="150000"/>
              </a:lnSpc>
              <a:spcBef>
                <a:spcPts val="0"/>
              </a:spcBef>
              <a:spcAft>
                <a:spcPts val="0"/>
              </a:spcAft>
              <a:buSzPts val="1600"/>
              <a:buChar char="-"/>
            </a:pPr>
            <a:r>
              <a:rPr lang="en" sz="1600"/>
              <a:t>Find limitations or improvements in this paper</a:t>
            </a:r>
            <a:endParaRPr sz="1600"/>
          </a:p>
        </p:txBody>
      </p:sp>
      <p:cxnSp>
        <p:nvCxnSpPr>
          <p:cNvPr id="209" name="Google Shape;209;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